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71" r:id="rId8"/>
    <p:sldId id="261" r:id="rId9"/>
    <p:sldId id="262" r:id="rId10"/>
    <p:sldId id="263" r:id="rId11"/>
    <p:sldId id="264" r:id="rId12"/>
    <p:sldId id="267" r:id="rId13"/>
    <p:sldId id="269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2FBDADD-6B81-4420-A4A6-0B01F5200384}">
          <p14:sldIdLst>
            <p14:sldId id="256"/>
            <p14:sldId id="257"/>
            <p14:sldId id="258"/>
            <p14:sldId id="259"/>
            <p14:sldId id="270"/>
            <p14:sldId id="260"/>
            <p14:sldId id="271"/>
            <p14:sldId id="261"/>
            <p14:sldId id="262"/>
            <p14:sldId id="263"/>
            <p14:sldId id="264"/>
            <p14:sldId id="267"/>
            <p14:sldId id="269"/>
            <p14:sldId id="266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4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4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99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2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6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1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8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67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12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93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36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44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5692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60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2255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74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16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1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FB493-3D61-40DB-8850-025E23A2A2C9}" type="datetimeFigureOut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E7B6AC3-C5CD-4FE9-9306-9BC016F54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3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528" y="1435608"/>
            <a:ext cx="8924544" cy="1664208"/>
          </a:xfrm>
        </p:spPr>
        <p:txBody>
          <a:bodyPr/>
          <a:lstStyle/>
          <a:p>
            <a:r>
              <a:rPr lang="sr-Cyrl-RS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ДИГИТАЛНИ ХЕРБАРИЈУМ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5528" y="4050833"/>
            <a:ext cx="8478475" cy="1096899"/>
          </a:xfrm>
        </p:spPr>
        <p:txBody>
          <a:bodyPr>
            <a:normAutofit lnSpcReduction="10000"/>
          </a:bodyPr>
          <a:lstStyle/>
          <a:p>
            <a:r>
              <a:rPr lang="sr-Cyrl-RS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НАСТАВА У ПРИРОДИ</a:t>
            </a:r>
          </a:p>
          <a:p>
            <a:r>
              <a:rPr lang="sr-Cyrl-RS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ДИВЧИБАРЕ</a:t>
            </a:r>
            <a:r>
              <a:rPr lang="sr-Cyrl-RS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, МАЈ 2025.</a:t>
            </a:r>
          </a:p>
          <a:p>
            <a:r>
              <a:rPr lang="sr-Cyrl-RS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3. РАЗРЕД</a:t>
            </a:r>
            <a:endParaRPr lang="en-US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454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9207" y="1175007"/>
            <a:ext cx="6437380" cy="454456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28601"/>
            <a:ext cx="4483798" cy="6437380"/>
          </a:xfrm>
        </p:spPr>
        <p:txBody>
          <a:bodyPr/>
          <a:lstStyle/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Народно име: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БЕЛИ НАРЦИС </a:t>
            </a:r>
          </a:p>
          <a:p>
            <a:pPr marL="0" indent="0">
              <a:buNone/>
            </a:pPr>
            <a:r>
              <a:rPr lang="sr-Cyrl-R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(Суноврат)</a:t>
            </a:r>
          </a:p>
          <a:p>
            <a:pPr marL="0" indent="0">
              <a:buNone/>
            </a:pPr>
            <a:endParaRPr lang="sr-Cyrl-R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sr-Cyrl-R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Научно име: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Narcissus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poeticus</a:t>
            </a:r>
            <a:endParaRPr lang="sr-Cyrl-RS" sz="2000" b="1" i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sr-Cyrl-RS" sz="2000" i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sr-Cyrl-R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ливада</a:t>
            </a:r>
          </a:p>
          <a:p>
            <a:pPr marL="0" indent="0">
              <a:buNone/>
            </a:pPr>
            <a:endParaRPr lang="sr-Cyrl-RS" sz="20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sr-Cyrl-RS" sz="2000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Гаји 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се као украсна биљка. Није позната по </a:t>
            </a:r>
            <a:r>
              <a:rPr lang="ru-R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лековитости, а 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не припада ни крмном биљу јер </a:t>
            </a:r>
            <a:r>
              <a:rPr lang="ru-RU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је отровна за стоку.</a:t>
            </a:r>
            <a:r>
              <a:rPr lang="sr-Cyrl-R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Многи га сматрају за </a:t>
            </a:r>
            <a:r>
              <a:rPr lang="sr-Cyrl-R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н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ајлепши 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цвет Дивчибара.</a:t>
            </a:r>
            <a:endParaRPr lang="sr-Cyrl-R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sr-Cyrl-RS" dirty="0" smtClean="0">
              <a:solidFill>
                <a:srgbClr val="474747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sr-Cyrl-RS" dirty="0" smtClean="0">
              <a:solidFill>
                <a:srgbClr val="474747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90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6524" y="1126331"/>
            <a:ext cx="6400800" cy="453218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192024"/>
            <a:ext cx="4886135" cy="6400799"/>
          </a:xfrm>
        </p:spPr>
        <p:txBody>
          <a:bodyPr/>
          <a:lstStyle/>
          <a:p>
            <a:pPr marL="0" indent="0">
              <a:buNone/>
            </a:pPr>
            <a:endParaRPr lang="sr-Cyrl-RS" dirty="0" smtClean="0"/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Народно 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ПОЉСКА ЉУБИЧИЦА</a:t>
            </a:r>
            <a:endParaRPr lang="sr-Cyrl-RS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                      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(Дан и ноћ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Comic Sans MS" panose="030F0702030302020204" pitchFamily="66" charset="0"/>
              </a:rPr>
              <a:t>Viola </a:t>
            </a:r>
            <a:r>
              <a:rPr lang="en-US" sz="2000" b="1" i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arvensis</a:t>
            </a:r>
            <a:r>
              <a:rPr lang="en-US" sz="2000" b="1" i="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endParaRPr lang="sr-Cyrl-RS" sz="2000" b="1" i="1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Опис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ливада, пашњак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</a:t>
            </a: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Користи </a:t>
            </a: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се: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* за лечење дечјих екцема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* против кашља (чак и великог)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* да излечи упале мокраћне бешике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406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>
                <a:solidFill>
                  <a:srgbClr val="1F1F1F"/>
                </a:solidFill>
                <a:latin typeface="Google Sans"/>
              </a:rPr>
              <a:t/>
            </a:r>
            <a:br>
              <a:rPr lang="sr-Cyrl-RS" dirty="0">
                <a:solidFill>
                  <a:srgbClr val="1F1F1F"/>
                </a:solidFill>
                <a:latin typeface="Google Sans"/>
              </a:rPr>
            </a:br>
            <a:r>
              <a:rPr lang="sr-Cyrl-RS" dirty="0"/>
              <a:t/>
            </a:r>
            <a:br>
              <a:rPr lang="sr-Cyrl-R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65178"/>
            <a:ext cx="4185617" cy="6325955"/>
          </a:xfrm>
        </p:spPr>
        <p:txBody>
          <a:bodyPr/>
          <a:lstStyle/>
          <a:p>
            <a:pPr marL="0" lvl="0" indent="0">
              <a:buClr>
                <a:srgbClr val="90C226"/>
              </a:buClr>
              <a:buNone/>
            </a:pPr>
            <a:endParaRPr lang="sr-Cyrl-RS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ЛЕПИЦА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Viscaria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</a:rPr>
              <a:t>vulgaris</a:t>
            </a:r>
            <a:endParaRPr lang="sr-Cyrl-RS" sz="2000" b="1" i="1" dirty="0" smtClean="0">
              <a:solidFill>
                <a:schemeClr val="tx1"/>
              </a:solidFill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ливада,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пашњак, гаји се и као украсна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биљка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Зову је још </a:t>
            </a:r>
            <a:r>
              <a:rPr lang="ru-RU" sz="2000" dirty="0" smtClean="0">
                <a:solidFill>
                  <a:srgbClr val="474747"/>
                </a:solidFill>
                <a:latin typeface="Comic Sans MS" panose="030F0702030302020204" pitchFamily="66" charset="0"/>
              </a:rPr>
              <a:t>лепљива </a:t>
            </a:r>
            <a:r>
              <a:rPr lang="ru-RU" sz="2000" dirty="0">
                <a:solidFill>
                  <a:srgbClr val="474747"/>
                </a:solidFill>
                <a:latin typeface="Comic Sans MS" panose="030F0702030302020204" pitchFamily="66" charset="0"/>
              </a:rPr>
              <a:t>вуница или влажни </a:t>
            </a:r>
            <a:r>
              <a:rPr lang="ru-RU" sz="2000" dirty="0" smtClean="0">
                <a:solidFill>
                  <a:srgbClr val="474747"/>
                </a:solidFill>
                <a:latin typeface="Comic Sans MS" panose="030F0702030302020204" pitchFamily="66" charset="0"/>
              </a:rPr>
              <a:t>чамац. </a:t>
            </a:r>
            <a:r>
              <a:rPr lang="ru-RU" sz="2000" dirty="0" smtClean="0">
                <a:latin typeface="Comic Sans MS" panose="030F0702030302020204" pitchFamily="66" charset="0"/>
              </a:rPr>
              <a:t>Изразито </a:t>
            </a:r>
            <a:r>
              <a:rPr lang="ru-RU" sz="2000" dirty="0" smtClean="0">
                <a:latin typeface="Comic Sans MS" panose="030F0702030302020204" pitchFamily="66" charset="0"/>
              </a:rPr>
              <a:t>је лепљива, претпоставља </a:t>
            </a:r>
            <a:r>
              <a:rPr lang="ru-RU" sz="2000" dirty="0">
                <a:latin typeface="Comic Sans MS" panose="030F0702030302020204" pitchFamily="66" charset="0"/>
              </a:rPr>
              <a:t>се да је развила љепљивост </a:t>
            </a:r>
            <a:r>
              <a:rPr lang="ru-RU" sz="2000" dirty="0" smtClean="0">
                <a:latin typeface="Comic Sans MS" panose="030F0702030302020204" pitchFamily="66" charset="0"/>
              </a:rPr>
              <a:t>како </a:t>
            </a:r>
            <a:r>
              <a:rPr lang="ru-RU" sz="2000" dirty="0">
                <a:latin typeface="Comic Sans MS" panose="030F0702030302020204" pitchFamily="66" charset="0"/>
              </a:rPr>
              <a:t>би блокирала пут инсектима који би се хранили </a:t>
            </a:r>
            <a:r>
              <a:rPr lang="ru-RU" sz="2000" dirty="0" smtClean="0">
                <a:latin typeface="Comic Sans MS" panose="030F0702030302020204" pitchFamily="66" charset="0"/>
              </a:rPr>
              <a:t>њеним деловима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7" y="265178"/>
            <a:ext cx="4731766" cy="6325955"/>
          </a:xfrm>
        </p:spPr>
      </p:pic>
    </p:spTree>
    <p:extLst>
      <p:ext uri="{BB962C8B-B14F-4D97-AF65-F5344CB8AC3E}">
        <p14:creationId xmlns:p14="http://schemas.microsoft.com/office/powerpoint/2010/main" val="3169710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19457"/>
            <a:ext cx="4841875" cy="642823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9456"/>
            <a:ext cx="4310062" cy="6428231"/>
          </a:xfrm>
        </p:spPr>
        <p:txBody>
          <a:bodyPr/>
          <a:lstStyle/>
          <a:p>
            <a:pPr marL="0" lvl="0" indent="0">
              <a:buClr>
                <a:srgbClr val="90C226"/>
              </a:buClr>
              <a:buNone/>
            </a:pPr>
            <a:endParaRPr lang="sr-Cyrl-RS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БЕЛА РАДА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              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(Красуљак, Белка) 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          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 </a:t>
            </a:r>
            <a:r>
              <a:rPr lang="en-US" sz="2000" b="1" dirty="0">
                <a:latin typeface="Comic Sans MS" panose="030F0702030302020204" pitchFamily="66" charset="0"/>
              </a:rPr>
              <a:t> </a:t>
            </a:r>
            <a:r>
              <a:rPr lang="en-US" sz="2000" b="1" i="1" dirty="0">
                <a:latin typeface="Comic Sans MS" panose="030F0702030302020204" pitchFamily="66" charset="0"/>
              </a:rPr>
              <a:t>Bellis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perennis</a:t>
            </a:r>
            <a:endParaRPr lang="sr-Cyrl-RS" sz="2000" b="1" i="1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ливада. пашњак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 smtClean="0">
                <a:latin typeface="Comic Sans MS" panose="030F0702030302020204" pitchFamily="66" charset="0"/>
              </a:rPr>
              <a:t>Лековита је па се користи у медиицни, али и у кулинарству.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 smtClean="0">
                <a:latin typeface="Comic Sans MS" panose="030F0702030302020204" pitchFamily="66" charset="0"/>
              </a:rPr>
              <a:t>Историјски је </a:t>
            </a:r>
            <a:r>
              <a:rPr lang="ru-RU" sz="2000" dirty="0">
                <a:latin typeface="Comic Sans MS" panose="030F0702030302020204" pitchFamily="66" charset="0"/>
              </a:rPr>
              <a:t>позната као </a:t>
            </a:r>
            <a:r>
              <a:rPr lang="ru-RU" sz="2000" i="1" dirty="0">
                <a:latin typeface="Comic Sans MS" panose="030F0702030302020204" pitchFamily="66" charset="0"/>
              </a:rPr>
              <a:t>трава за модрице</a:t>
            </a:r>
            <a:r>
              <a:rPr lang="ru-RU" sz="2000" dirty="0">
                <a:latin typeface="Comic Sans MS" panose="030F0702030302020204" pitchFamily="66" charset="0"/>
              </a:rPr>
              <a:t> и понекад </a:t>
            </a:r>
            <a:r>
              <a:rPr lang="ru-RU" sz="2000" i="1" dirty="0">
                <a:latin typeface="Comic Sans MS" panose="030F0702030302020204" pitchFamily="66" charset="0"/>
              </a:rPr>
              <a:t>трава за </a:t>
            </a:r>
            <a:r>
              <a:rPr lang="ru-RU" sz="2000" i="1" dirty="0" smtClean="0">
                <a:latin typeface="Comic Sans MS" panose="030F0702030302020204" pitchFamily="66" charset="0"/>
              </a:rPr>
              <a:t>ране.</a:t>
            </a:r>
            <a:r>
              <a:rPr lang="ru-RU" sz="2000" dirty="0" smtClean="0">
                <a:latin typeface="Comic Sans MS" panose="030F0702030302020204" pitchFamily="66" charset="0"/>
              </a:rPr>
              <a:t>По </a:t>
            </a:r>
            <a:r>
              <a:rPr lang="ru-RU" sz="2000" dirty="0">
                <a:latin typeface="Comic Sans MS" panose="030F0702030302020204" pitchFamily="66" charset="0"/>
              </a:rPr>
              <a:t>белој ради је </a:t>
            </a:r>
            <a:r>
              <a:rPr lang="ru-RU" sz="2000" dirty="0" smtClean="0">
                <a:latin typeface="Comic Sans MS" panose="030F0702030302020204" pitchFamily="66" charset="0"/>
              </a:rPr>
              <a:t>град Бијело Поље  у Црној Гори добио име. 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47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4281" y="1078368"/>
            <a:ext cx="6277441" cy="465105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65177"/>
            <a:ext cx="4547806" cy="6277441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sz="22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2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2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2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САЛЕП</a:t>
            </a:r>
            <a:endParaRPr lang="sr-Cyrl-RS" sz="22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              </a:t>
            </a:r>
            <a:r>
              <a:rPr lang="sr-Cyrl-RS" sz="22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2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(Каћун, Дивља орхидеја</a:t>
            </a:r>
            <a:r>
              <a:rPr lang="sr-Cyrl-RS" sz="22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2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2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Научно </a:t>
            </a:r>
            <a:r>
              <a:rPr lang="sr-Cyrl-RS" sz="22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Orchis</a:t>
            </a:r>
            <a:r>
              <a:rPr lang="en-US" sz="22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i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mascula</a:t>
            </a:r>
            <a:endParaRPr lang="sr-Cyrl-RS" sz="2200" b="1" i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2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2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 ливада, </a:t>
            </a:r>
            <a:r>
              <a:rPr lang="sr-Cyrl-RS" sz="22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пашњак, шума</a:t>
            </a:r>
            <a:endParaRPr lang="sr-Cyrl-RS" sz="22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2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2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2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ru-RU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По називу ове биљке је добио назив напитак салеп, који се справља од брашна добијеног сушењем и млевењем кртола. Брашно салепа се поред напитка може користити и у припреми пудинга, сладоледа и још неких врста дезерата. Овом брашну се приписују одређена лековита и афродизијачка својства.</a:t>
            </a:r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0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46889"/>
            <a:ext cx="4547806" cy="6510527"/>
          </a:xfrm>
        </p:spPr>
        <p:txBody>
          <a:bodyPr>
            <a:normAutofit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sz="20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МАСЛАЧАК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         </a:t>
            </a:r>
            <a:endParaRPr lang="sr-Cyrl-RS" sz="2000" b="1" dirty="0" smtClean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Научно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 </a:t>
            </a:r>
            <a:r>
              <a:rPr lang="en-US" sz="2000" b="1" dirty="0">
                <a:latin typeface="Comic Sans MS" panose="030F0702030302020204" pitchFamily="66" charset="0"/>
              </a:rPr>
              <a:t> </a:t>
            </a:r>
            <a:r>
              <a:rPr lang="en-US" sz="2000" b="1" i="1" dirty="0" err="1">
                <a:latin typeface="Comic Sans MS" panose="030F0702030302020204" pitchFamily="66" charset="0"/>
              </a:rPr>
              <a:t>Taraxacum</a:t>
            </a:r>
            <a:r>
              <a:rPr lang="en-US" sz="2000" b="1" i="1" dirty="0">
                <a:latin typeface="Comic Sans MS" panose="030F0702030302020204" pitchFamily="66" charset="0"/>
              </a:rPr>
              <a:t>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officinale</a:t>
            </a:r>
            <a:endParaRPr lang="sr-Cyrl-RS" sz="2000" b="1" i="1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 ливада. пашњак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У народној медицини се користи за опште јачање организма и пролећно чишћење крви. Од </a:t>
            </a:r>
            <a:r>
              <a:rPr lang="ru-RU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ње </a:t>
            </a: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се може </a:t>
            </a:r>
            <a:r>
              <a:rPr lang="ru-RU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правити </a:t>
            </a:r>
            <a:r>
              <a:rPr lang="ru-RU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чај, сируп, мед или маслачково вино.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 smtClean="0">
                <a:latin typeface="Comic Sans MS" panose="030F0702030302020204" pitchFamily="66" charset="0"/>
              </a:rPr>
              <a:t>Позната </a:t>
            </a:r>
            <a:r>
              <a:rPr lang="ru-RU" sz="2000" dirty="0">
                <a:latin typeface="Comic Sans MS" panose="030F0702030302020204" pitchFamily="66" charset="0"/>
              </a:rPr>
              <a:t>је, осим по лековитости, као изузетно хранљива биљка богата </a:t>
            </a:r>
            <a:r>
              <a:rPr lang="ru-RU" sz="2000" dirty="0" smtClean="0">
                <a:latin typeface="Comic Sans MS" panose="030F0702030302020204" pitchFamily="66" charset="0"/>
              </a:rPr>
              <a:t>витаминима Ц </a:t>
            </a:r>
            <a:r>
              <a:rPr lang="ru-RU" sz="2000" dirty="0">
                <a:latin typeface="Comic Sans MS" panose="030F0702030302020204" pitchFamily="66" charset="0"/>
              </a:rPr>
              <a:t>и </a:t>
            </a:r>
            <a:r>
              <a:rPr lang="ru-RU" sz="2000" dirty="0" smtClean="0">
                <a:latin typeface="Comic Sans MS" panose="030F0702030302020204" pitchFamily="66" charset="0"/>
              </a:rPr>
              <a:t>А, па се од ње често прави пролећна салата.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" y="246888"/>
            <a:ext cx="4888802" cy="6510528"/>
          </a:xfrm>
        </p:spPr>
      </p:pic>
    </p:spTree>
    <p:extLst>
      <p:ext uri="{BB962C8B-B14F-4D97-AF65-F5344CB8AC3E}">
        <p14:creationId xmlns:p14="http://schemas.microsoft.com/office/powerpoint/2010/main" val="293244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" y="274320"/>
            <a:ext cx="4750053" cy="6345936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4320"/>
            <a:ext cx="4970016" cy="6345935"/>
          </a:xfrm>
        </p:spPr>
        <p:txBody>
          <a:bodyPr>
            <a:normAutofit lnSpcReduction="10000"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sz="20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ЉУТИЋ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           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        (Јаспра)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</a:t>
            </a: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i="1" dirty="0">
                <a:latin typeface="Comic Sans MS" panose="030F0702030302020204" pitchFamily="66" charset="0"/>
              </a:rPr>
              <a:t>Ranunculus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polyanthemos</a:t>
            </a:r>
            <a:endParaRPr lang="sr-Cyrl-RS" sz="2000" b="1" i="1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Опис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ливада, шума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 smtClean="0">
                <a:latin typeface="Comic Sans MS" panose="030F0702030302020204" pitchFamily="66" charset="0"/>
              </a:rPr>
              <a:t>Верује </a:t>
            </a:r>
            <a:r>
              <a:rPr lang="ru-RU" sz="2000" dirty="0">
                <a:latin typeface="Comic Sans MS" panose="030F0702030302020204" pitchFamily="66" charset="0"/>
              </a:rPr>
              <a:t>се да име рода </a:t>
            </a:r>
            <a:r>
              <a:rPr lang="ru-RU" sz="2000" i="1" dirty="0">
                <a:latin typeface="Comic Sans MS" panose="030F0702030302020204" pitchFamily="66" charset="0"/>
              </a:rPr>
              <a:t>Ранунцулус</a:t>
            </a:r>
            <a:r>
              <a:rPr lang="ru-RU" sz="2000" dirty="0">
                <a:latin typeface="Comic Sans MS" panose="030F0702030302020204" pitchFamily="66" charset="0"/>
              </a:rPr>
              <a:t> има значење мала жаба, што говори да се доста врста овог рода налази у близини </a:t>
            </a:r>
            <a:r>
              <a:rPr lang="ru-RU" sz="2000" dirty="0" smtClean="0">
                <a:latin typeface="Comic Sans MS" panose="030F0702030302020204" pitchFamily="66" charset="0"/>
              </a:rPr>
              <a:t>воде, док се реч </a:t>
            </a:r>
            <a:r>
              <a:rPr lang="ru-RU" sz="2000" i="1" dirty="0" smtClean="0">
                <a:latin typeface="Comic Sans MS" panose="030F0702030302020204" pitchFamily="66" charset="0"/>
              </a:rPr>
              <a:t>полyантхемос</a:t>
            </a:r>
            <a:r>
              <a:rPr lang="ru-RU" sz="2000" dirty="0">
                <a:latin typeface="Comic Sans MS" panose="030F0702030302020204" pitchFamily="66" charset="0"/>
              </a:rPr>
              <a:t> преводи као много цветова</a:t>
            </a:r>
            <a:r>
              <a:rPr lang="ru-RU" sz="2000" dirty="0" smtClean="0">
                <a:latin typeface="Comic Sans MS" panose="030F0702030302020204" pitchFamily="66" charset="0"/>
              </a:rPr>
              <a:t>. </a:t>
            </a:r>
            <a:r>
              <a:rPr lang="ru-RU" sz="2000" dirty="0" smtClean="0">
                <a:latin typeface="Comic Sans MS" panose="030F0702030302020204" pitchFamily="66" charset="0"/>
              </a:rPr>
              <a:t>Горког </a:t>
            </a:r>
            <a:r>
              <a:rPr lang="ru-RU" sz="2000" dirty="0">
                <a:latin typeface="Comic Sans MS" panose="030F0702030302020204" pitchFamily="66" charset="0"/>
              </a:rPr>
              <a:t>је укуса и није </a:t>
            </a:r>
            <a:r>
              <a:rPr lang="ru-RU" sz="2000" dirty="0" smtClean="0">
                <a:latin typeface="Comic Sans MS" panose="030F0702030302020204" pitchFamily="66" charset="0"/>
              </a:rPr>
              <a:t>јестива. </a:t>
            </a:r>
            <a:r>
              <a:rPr lang="ru-RU" sz="2000" dirty="0">
                <a:latin typeface="Comic Sans MS" panose="030F0702030302020204" pitchFamily="66" charset="0"/>
              </a:rPr>
              <a:t>Животиње избегавају да је конзумирају. 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4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82880"/>
            <a:ext cx="4724209" cy="636422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182880"/>
            <a:ext cx="4346638" cy="636422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sz="20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МАЈЧИНА ДУШИЦА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</a:t>
            </a:r>
            <a:r>
              <a:rPr lang="ru-RU" sz="2000" dirty="0">
                <a:latin typeface="Comic Sans MS" panose="030F0702030302020204" pitchFamily="66" charset="0"/>
              </a:rPr>
              <a:t>бакина душица</a:t>
            </a:r>
            <a:r>
              <a:rPr lang="ru-RU" sz="2000" dirty="0" smtClean="0">
                <a:latin typeface="Comic Sans MS" panose="030F0702030302020204" pitchFamily="66" charset="0"/>
              </a:rPr>
              <a:t>, материнка, душа, поповац, тамјаника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i="1" dirty="0">
                <a:latin typeface="Comic Sans MS" panose="030F0702030302020204" pitchFamily="66" charset="0"/>
              </a:rPr>
              <a:t>Thymus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serpyllum</a:t>
            </a:r>
            <a:endParaRPr lang="sr-Cyrl-RS" sz="2000" b="1" i="1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b="1" i="1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ливада,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камењар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Ј</a:t>
            </a:r>
            <a:r>
              <a:rPr lang="ru-RU" sz="2000" dirty="0" smtClean="0">
                <a:latin typeface="Comic Sans MS" panose="030F0702030302020204" pitchFamily="66" charset="0"/>
              </a:rPr>
              <a:t>една </a:t>
            </a:r>
            <a:r>
              <a:rPr lang="ru-RU" sz="2000" dirty="0">
                <a:latin typeface="Comic Sans MS" panose="030F0702030302020204" pitchFamily="66" charset="0"/>
              </a:rPr>
              <a:t>од најпопуларнијих биљака које се у нашем народу користе у </a:t>
            </a:r>
            <a:r>
              <a:rPr lang="ru-RU" sz="2000" dirty="0" smtClean="0">
                <a:latin typeface="Comic Sans MS" panose="030F0702030302020204" pitchFamily="66" charset="0"/>
              </a:rPr>
              <a:t>народној медицини. Користи се </a:t>
            </a:r>
            <a:r>
              <a:rPr lang="ru-RU" sz="2000" dirty="0">
                <a:latin typeface="Comic Sans MS" panose="030F0702030302020204" pitchFamily="66" charset="0"/>
              </a:rPr>
              <a:t>за </a:t>
            </a:r>
            <a:r>
              <a:rPr lang="ru-RU" sz="2000" dirty="0" smtClean="0">
                <a:latin typeface="Comic Sans MS" panose="030F0702030302020204" pitchFamily="66" charset="0"/>
              </a:rPr>
              <a:t>искашљавање, против </a:t>
            </a:r>
            <a:r>
              <a:rPr lang="ru-RU" sz="2000" dirty="0">
                <a:latin typeface="Comic Sans MS" panose="030F0702030302020204" pitchFamily="66" charset="0"/>
              </a:rPr>
              <a:t>пролива и грчева, за јачање органа за варење</a:t>
            </a:r>
            <a:r>
              <a:rPr lang="ru-RU" sz="2000" dirty="0" smtClean="0">
                <a:latin typeface="Comic Sans MS" panose="030F0702030302020204" pitchFamily="66" charset="0"/>
              </a:rPr>
              <a:t>,</a:t>
            </a:r>
            <a:r>
              <a:rPr lang="ru-RU" sz="2000" dirty="0">
                <a:latin typeface="Comic Sans MS" panose="030F0702030302020204" pitchFamily="66" charset="0"/>
              </a:rPr>
              <a:t> као и споља, за </a:t>
            </a:r>
            <a:r>
              <a:rPr lang="ru-RU" sz="2000" dirty="0" smtClean="0">
                <a:latin typeface="Comic Sans MS" panose="030F0702030302020204" pitchFamily="66" charset="0"/>
              </a:rPr>
              <a:t>купке</a:t>
            </a:r>
            <a:r>
              <a:rPr lang="ru-RU" sz="2000" baseline="30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код </a:t>
            </a:r>
            <a:r>
              <a:rPr lang="ru-RU" sz="2000" dirty="0" smtClean="0">
                <a:latin typeface="Comic Sans MS" panose="030F0702030302020204" pitchFamily="66" charset="0"/>
              </a:rPr>
              <a:t>реуматизма. Користи </a:t>
            </a:r>
            <a:r>
              <a:rPr lang="ru-RU" sz="2000" dirty="0">
                <a:latin typeface="Comic Sans MS" panose="030F0702030302020204" pitchFamily="66" charset="0"/>
              </a:rPr>
              <a:t>се и за припрему ароматичних </a:t>
            </a:r>
            <a:r>
              <a:rPr lang="ru-RU" sz="2000" dirty="0" smtClean="0">
                <a:latin typeface="Comic Sans MS" panose="030F0702030302020204" pitchFamily="66" charset="0"/>
              </a:rPr>
              <a:t>чајева. Ређе </a:t>
            </a:r>
            <a:r>
              <a:rPr lang="ru-RU" sz="2000" dirty="0">
                <a:latin typeface="Comic Sans MS" panose="030F0702030302020204" pitchFamily="66" charset="0"/>
              </a:rPr>
              <a:t>се користи као зачинска биљка. </a:t>
            </a: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400050" lvl="1" indent="0">
              <a:buClr>
                <a:srgbClr val="90C226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880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210312"/>
            <a:ext cx="4733353" cy="642823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0313"/>
            <a:ext cx="4184034" cy="5831050"/>
          </a:xfrm>
        </p:spPr>
        <p:txBody>
          <a:bodyPr>
            <a:normAutofit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ВЕРОНИКА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               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(Честославица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</a:t>
            </a: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US" sz="2000" b="1" i="1" dirty="0">
                <a:latin typeface="Comic Sans MS" panose="030F0702030302020204" pitchFamily="66" charset="0"/>
              </a:rPr>
              <a:t>Veronica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prostrata</a:t>
            </a:r>
            <a:endParaRPr lang="sr-Cyrl-RS" sz="2000" b="1" i="1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ливада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 smtClean="0">
                <a:latin typeface="Comic Sans MS" panose="030F0702030302020204" pitchFamily="66" charset="0"/>
              </a:rPr>
              <a:t>Користи </a:t>
            </a:r>
            <a:r>
              <a:rPr lang="ru-RU" sz="2000" dirty="0" smtClean="0">
                <a:latin typeface="Comic Sans MS" panose="030F0702030302020204" pitchFamily="66" charset="0"/>
              </a:rPr>
              <a:t>се </a:t>
            </a:r>
            <a:r>
              <a:rPr lang="ru-RU" sz="2000" dirty="0">
                <a:latin typeface="Comic Sans MS" panose="030F0702030302020204" pitchFamily="66" charset="0"/>
              </a:rPr>
              <a:t>у </a:t>
            </a:r>
            <a:r>
              <a:rPr lang="ru-RU" sz="2000" dirty="0" smtClean="0">
                <a:latin typeface="Comic Sans MS" panose="030F0702030302020204" pitchFamily="66" charset="0"/>
              </a:rPr>
              <a:t>народној медицини за </a:t>
            </a:r>
            <a:r>
              <a:rPr lang="ru-RU" sz="2000" dirty="0">
                <a:latin typeface="Comic Sans MS" panose="030F0702030302020204" pitchFamily="66" charset="0"/>
              </a:rPr>
              <a:t>олакшано </a:t>
            </a:r>
            <a:r>
              <a:rPr lang="ru-RU" sz="2000" dirty="0" smtClean="0">
                <a:latin typeface="Comic Sans MS" panose="030F0702030302020204" pitchFamily="66" charset="0"/>
              </a:rPr>
              <a:t>искашљавање, код </a:t>
            </a:r>
            <a:r>
              <a:rPr lang="ru-RU" sz="2000" dirty="0">
                <a:latin typeface="Comic Sans MS" panose="030F0702030302020204" pitchFamily="66" charset="0"/>
              </a:rPr>
              <a:t>грозничавих стања, као антисептично средство, </a:t>
            </a:r>
            <a:r>
              <a:rPr lang="ru-RU" sz="2000" dirty="0" smtClean="0">
                <a:latin typeface="Comic Sans MS" panose="030F0702030302020204" pitchFamily="66" charset="0"/>
              </a:rPr>
              <a:t>помаже </a:t>
            </a:r>
            <a:r>
              <a:rPr lang="ru-RU" sz="2000" dirty="0">
                <a:latin typeface="Comic Sans MS" panose="030F0702030302020204" pitchFamily="66" charset="0"/>
              </a:rPr>
              <a:t>варењу хране и др. 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48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" y="210312"/>
            <a:ext cx="4733353" cy="645566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01168"/>
            <a:ext cx="4511230" cy="6455663"/>
          </a:xfrm>
        </p:spPr>
        <p:txBody>
          <a:bodyPr>
            <a:normAutofit lnSpcReduction="10000"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en-US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УСКОЛИСНА МЛЕЧИКА</a:t>
            </a:r>
            <a:endParaRPr lang="en-US" sz="2000" dirty="0" smtClean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i="1" dirty="0">
                <a:latin typeface="Comic Sans MS" panose="030F0702030302020204" pitchFamily="66" charset="0"/>
              </a:rPr>
              <a:t>Euphorbia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cyparissias</a:t>
            </a:r>
            <a:endParaRPr lang="en-US" sz="2000" b="1" i="1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en-U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Опис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шума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>
                <a:latin typeface="Comic Sans MS" panose="030F0702030302020204" pitchFamily="66" charset="0"/>
              </a:rPr>
              <a:t>Кад се биљка пресече она лучи бело, горко и врло љуто млеко које на кожи изазива запаљење и пликове. Семе је такође љуто и отровно, као и цела биљка по себи. 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ru-RU" sz="2000" dirty="0">
                <a:latin typeface="Comic Sans MS" panose="030F0702030302020204" pitchFamily="66" charset="0"/>
              </a:rPr>
              <a:t>У народу се и даље користи за спољашњу употребу - скидање </a:t>
            </a:r>
            <a:r>
              <a:rPr lang="ru-RU" sz="2000" dirty="0" smtClean="0">
                <a:latin typeface="Comic Sans MS" panose="030F0702030302020204" pitchFamily="66" charset="0"/>
              </a:rPr>
              <a:t>брадавиц</a:t>
            </a:r>
            <a:r>
              <a:rPr lang="en-US" sz="2000" dirty="0" smtClean="0">
                <a:latin typeface="Comic Sans MS" panose="030F0702030302020204" pitchFamily="66" charset="0"/>
              </a:rPr>
              <a:t>a.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4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" y="301752"/>
            <a:ext cx="4870513" cy="633679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301752"/>
            <a:ext cx="4456366" cy="6336791"/>
          </a:xfrm>
        </p:spPr>
        <p:txBody>
          <a:bodyPr>
            <a:normAutofit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sz="20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ХАЈДУЧКА ТРАВА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              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(Х</a:t>
            </a:r>
            <a:r>
              <a:rPr lang="ru-RU" sz="2000" dirty="0" smtClean="0">
                <a:latin typeface="Comic Sans MS" panose="030F0702030302020204" pitchFamily="66" charset="0"/>
              </a:rPr>
              <a:t>ајдучица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>
                <a:latin typeface="Comic Sans MS" panose="030F0702030302020204" pitchFamily="66" charset="0"/>
              </a:rPr>
              <a:t>К</a:t>
            </a:r>
            <a:r>
              <a:rPr lang="ru-RU" sz="2000" dirty="0" smtClean="0">
                <a:latin typeface="Comic Sans MS" panose="030F0702030302020204" pitchFamily="66" charset="0"/>
              </a:rPr>
              <a:t>уница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 </a:t>
            </a:r>
            <a:r>
              <a:rPr lang="en-US" sz="2000" b="1" i="1" dirty="0" err="1">
                <a:latin typeface="Comic Sans MS" panose="030F0702030302020204" pitchFamily="66" charset="0"/>
              </a:rPr>
              <a:t>Achillea</a:t>
            </a:r>
            <a:r>
              <a:rPr lang="en-US" sz="2000" b="1" i="1" dirty="0">
                <a:latin typeface="Comic Sans MS" panose="030F0702030302020204" pitchFamily="66" charset="0"/>
              </a:rPr>
              <a:t> </a:t>
            </a:r>
            <a:r>
              <a:rPr lang="en-US" sz="2000" b="1" i="1" dirty="0" err="1">
                <a:latin typeface="Comic Sans MS" panose="030F0702030302020204" pitchFamily="66" charset="0"/>
              </a:rPr>
              <a:t>millefolium</a:t>
            </a:r>
            <a:endParaRPr lang="sr-Cyrl-RS" sz="2000" b="1" i="1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Опис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ливада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endParaRPr lang="sr-Cyrl-RS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 smtClean="0">
                <a:latin typeface="Comic Sans MS" panose="030F0702030302020204" pitchFamily="66" charset="0"/>
              </a:rPr>
              <a:t>Биљка </a:t>
            </a:r>
            <a:r>
              <a:rPr lang="ru-RU" sz="2000" dirty="0">
                <a:latin typeface="Comic Sans MS" panose="030F0702030302020204" pitchFamily="66" charset="0"/>
              </a:rPr>
              <a:t>се зове хајдучка трава, јер су хајдуци њоме зацељивали ране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>
                <a:latin typeface="Comic Sans MS" panose="030F0702030302020204" pitchFamily="66" charset="0"/>
              </a:rPr>
              <a:t>Хајдучка трава се од давнина користила у народној, а омиљено је лековито средство и у званичној медицини.</a:t>
            </a:r>
            <a:endParaRPr lang="en-US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48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" y="292608"/>
            <a:ext cx="4870513" cy="63825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92608"/>
            <a:ext cx="4511230" cy="6382511"/>
          </a:xfrm>
        </p:spPr>
        <p:txBody>
          <a:bodyPr/>
          <a:lstStyle/>
          <a:p>
            <a:pPr marL="0" lvl="0" indent="0">
              <a:buClr>
                <a:srgbClr val="90C226"/>
              </a:buClr>
              <a:buNone/>
            </a:pPr>
            <a:endParaRPr lang="sr-Cyrl-RS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БАРИЦА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               (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Репница)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            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</a:t>
            </a: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US" sz="2000" b="1" dirty="0">
                <a:latin typeface="Comic Sans MS" panose="030F0702030302020204" pitchFamily="66" charset="0"/>
              </a:rPr>
              <a:t> </a:t>
            </a:r>
            <a:r>
              <a:rPr lang="en-US" sz="2000" dirty="0" err="1">
                <a:latin typeface="Comic Sans MS" panose="030F0702030302020204" pitchFamily="66" charset="0"/>
              </a:rPr>
              <a:t>Barbarea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vulgaris</a:t>
            </a:r>
            <a:endParaRPr lang="sr-Cyrl-RS" sz="2000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ливада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dirty="0" smtClean="0">
                <a:latin typeface="Comic Sans MS" panose="030F0702030302020204" pitchFamily="66" charset="0"/>
              </a:rPr>
              <a:t>Млада биљка се може јести као салата. Богата је витамином Ц и А.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6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698" y="271158"/>
            <a:ext cx="4511230" cy="6297395"/>
          </a:xfrm>
        </p:spPr>
        <p:txBody>
          <a:bodyPr>
            <a:normAutofit/>
          </a:bodyPr>
          <a:lstStyle/>
          <a:p>
            <a:pPr marL="0" lvl="0" indent="0">
              <a:buClr>
                <a:srgbClr val="90C226"/>
              </a:buClr>
              <a:buNone/>
            </a:pPr>
            <a:endParaRPr lang="sr-Cyrl-RS" sz="2000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КОПРИВА</a:t>
            </a:r>
            <a:endParaRPr lang="sr-Cyrl-RS" sz="2000" b="1" dirty="0">
              <a:solidFill>
                <a:srgbClr val="54A02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              </a:t>
            </a:r>
            <a:r>
              <a:rPr lang="sr-Cyrl-R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(Жара)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Научно име: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Urtica</a:t>
            </a:r>
            <a:r>
              <a:rPr lang="en-US" sz="2000" b="1" i="1" dirty="0" smtClean="0">
                <a:latin typeface="Comic Sans MS" panose="030F0702030302020204" pitchFamily="66" charset="0"/>
              </a:rPr>
              <a:t>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dioica</a:t>
            </a:r>
            <a:endParaRPr lang="sr-Cyrl-RS" sz="2000" b="1" i="1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шума, ливада</a:t>
            </a: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</a:rPr>
              <a:t>Млади изданци и листови су богати минералима, гвожђем, калцијумом, фосфором, витамином Ц и </a:t>
            </a:r>
            <a:r>
              <a:rPr lang="ru-RU" sz="2000" dirty="0" smtClean="0">
                <a:latin typeface="Comic Sans MS" panose="030F0702030302020204" pitchFamily="66" charset="0"/>
              </a:rPr>
              <a:t>пигментима.  Користи се у кулинарству, као и у медицини. </a:t>
            </a:r>
            <a:r>
              <a:rPr lang="ru-RU" sz="2000" dirty="0">
                <a:latin typeface="Comic Sans MS" panose="030F0702030302020204" pitchFamily="66" charset="0"/>
              </a:rPr>
              <a:t>Корен се може употребити код проблема са упалом простате или као додатак шампону за јачање косе.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01169"/>
            <a:ext cx="4907090" cy="6437375"/>
          </a:xfrm>
        </p:spPr>
      </p:pic>
    </p:spTree>
    <p:extLst>
      <p:ext uri="{BB962C8B-B14F-4D97-AF65-F5344CB8AC3E}">
        <p14:creationId xmlns:p14="http://schemas.microsoft.com/office/powerpoint/2010/main" val="896068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320040"/>
            <a:ext cx="4447222" cy="6291071"/>
          </a:xfrm>
        </p:spPr>
        <p:txBody>
          <a:bodyPr/>
          <a:lstStyle/>
          <a:p>
            <a:pPr marL="0" lvl="0" indent="0">
              <a:buClr>
                <a:srgbClr val="90C226"/>
              </a:buClr>
              <a:buNone/>
            </a:pPr>
            <a:endParaRPr lang="sr-Cyrl-RS" u="sng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Народно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СЛАТКА ПАПРАТ 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>
                <a:solidFill>
                  <a:srgbClr val="54A021"/>
                </a:solidFill>
                <a:latin typeface="Comic Sans MS" panose="030F0702030302020204" pitchFamily="66" charset="0"/>
              </a:rPr>
              <a:t> </a:t>
            </a: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               (Ризом)  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b="1" dirty="0" smtClean="0">
                <a:solidFill>
                  <a:srgbClr val="54A021"/>
                </a:solidFill>
                <a:latin typeface="Comic Sans MS" panose="030F0702030302020204" pitchFamily="66" charset="0"/>
              </a:rPr>
              <a:t>          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Научно </a:t>
            </a: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име</a:t>
            </a:r>
            <a:r>
              <a:rPr lang="sr-Cyrl-RS" sz="2000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US" sz="2000" b="1" i="1" dirty="0" err="1">
                <a:latin typeface="Comic Sans MS" panose="030F0702030302020204" pitchFamily="66" charset="0"/>
              </a:rPr>
              <a:t>Polypodium</a:t>
            </a:r>
            <a:r>
              <a:rPr lang="en-US" sz="2000" b="1" i="1" dirty="0">
                <a:latin typeface="Comic Sans MS" panose="030F0702030302020204" pitchFamily="66" charset="0"/>
              </a:rPr>
              <a:t> </a:t>
            </a:r>
            <a:r>
              <a:rPr lang="en-US" sz="2000" b="1" i="1" dirty="0" smtClean="0">
                <a:latin typeface="Comic Sans MS" panose="030F0702030302020204" pitchFamily="66" charset="0"/>
              </a:rPr>
              <a:t>vulgare</a:t>
            </a:r>
            <a:endParaRPr lang="sr-Cyrl-RS" sz="2000" b="1" i="1" dirty="0" smtClean="0"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u="sng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Опис станишта: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r-Cyrl-RS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листопадне шуме</a:t>
            </a: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90C226"/>
              </a:buClr>
              <a:buNone/>
            </a:pPr>
            <a:endParaRPr lang="sr-Cyrl-RS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0" lvl="0" indent="0" algn="just">
              <a:buClr>
                <a:srgbClr val="90C226"/>
              </a:buClr>
              <a:buNone/>
            </a:pPr>
            <a:r>
              <a:rPr lang="sr-Cyrl-RS" sz="2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Занмљивост:</a:t>
            </a:r>
            <a:r>
              <a:rPr lang="sr-Cyrl-R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ru-RU" sz="2000" dirty="0">
                <a:latin typeface="Comic Sans MS" panose="030F0702030302020204" pitchFamily="66" charset="0"/>
              </a:rPr>
              <a:t>У народној медицини се користи ризом који је сладкастог </a:t>
            </a:r>
            <a:r>
              <a:rPr lang="ru-RU" sz="2000" dirty="0" smtClean="0">
                <a:latin typeface="Comic Sans MS" panose="030F0702030302020204" pitchFamily="66" charset="0"/>
              </a:rPr>
              <a:t>укуса.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0040"/>
            <a:ext cx="4861369" cy="6291072"/>
          </a:xfrm>
        </p:spPr>
      </p:pic>
    </p:spTree>
    <p:extLst>
      <p:ext uri="{BB962C8B-B14F-4D97-AF65-F5344CB8AC3E}">
        <p14:creationId xmlns:p14="http://schemas.microsoft.com/office/powerpoint/2010/main" val="343378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220</TotalTime>
  <Words>550</Words>
  <Application>Microsoft Office PowerPoint</Application>
  <PresentationFormat>Widescreen</PresentationFormat>
  <Paragraphs>151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Comic Sans MS</vt:lpstr>
      <vt:lpstr>Google Sans</vt:lpstr>
      <vt:lpstr>Trebuchet MS</vt:lpstr>
      <vt:lpstr>Wingdings 3</vt:lpstr>
      <vt:lpstr>Facet</vt:lpstr>
      <vt:lpstr>ДИГИТАЛНИ ХЕРБАРИЈУМ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ДИГИТАЛНИ ХЕРБАРИЈУМ</dc:title>
  <dc:creator>Škola</dc:creator>
  <cp:lastModifiedBy>Škola</cp:lastModifiedBy>
  <cp:revision>19</cp:revision>
  <dcterms:created xsi:type="dcterms:W3CDTF">2025-06-10T07:13:23Z</dcterms:created>
  <dcterms:modified xsi:type="dcterms:W3CDTF">2025-06-14T16:57:39Z</dcterms:modified>
</cp:coreProperties>
</file>